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F0D3C58-F727-4886-A063-4875F9E500A9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elo Mollinari" initials="MM" lastIdx="1" clrIdx="0">
    <p:extLst>
      <p:ext uri="{19B8F6BF-5375-455C-9EA6-DF929625EA0E}">
        <p15:presenceInfo xmlns:p15="http://schemas.microsoft.com/office/powerpoint/2012/main" userId="S::mmollin@ncsu.edu::2f41f88c-cf04-4e4e-a6fa-f112f6d3588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0058"/>
    <a:srgbClr val="18A46F"/>
    <a:srgbClr val="FF6608"/>
    <a:srgbClr val="F35800"/>
    <a:srgbClr val="E82143"/>
    <a:srgbClr val="2AEE75"/>
    <a:srgbClr val="EAF8EA"/>
    <a:srgbClr val="E9F8E9"/>
    <a:srgbClr val="FBFDFB"/>
    <a:srgbClr val="DEF6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899"/>
    <p:restoredTop sz="96868" autoAdjust="0"/>
  </p:normalViewPr>
  <p:slideViewPr>
    <p:cSldViewPr snapToGrid="0" snapToObjects="1">
      <p:cViewPr varScale="1">
        <p:scale>
          <a:sx n="152" d="100"/>
          <a:sy n="152" d="100"/>
        </p:scale>
        <p:origin x="392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87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DDC60C-6433-41F8-BD62-D9F448762202}" type="datetimeFigureOut">
              <a:rPr lang="en-US" smtClean="0"/>
              <a:t>1/5/21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A8C86D-7128-419E-B54B-66CED22865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244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creativecommons.org/licenses/by/4.0?ref=chooser-v1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480A359-2FB3-4847-9D97-3491754AA7F9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E82176-A547-F94B-AC51-D6E9C882CB8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166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3BC5DAC-1A13-D34F-9418-D6257772B49C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B9610A8-B29A-B34A-A0B5-3DF26A2EB85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113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B4EC0D93-568E-6D41-8E6D-0963A71A503C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12D0221-73D0-6245-9CCD-73A1D8FCB5E4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97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D128603A-2399-D64A-8203-C8F297F981E8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FF2C605-4958-CF43-AA48-80339EFDB0A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8" name="Picture 8">
            <a:hlinkClick r:id="rId2"/>
            <a:extLst>
              <a:ext uri="{FF2B5EF4-FFF2-40B4-BE49-F238E27FC236}">
                <a16:creationId xmlns:a16="http://schemas.microsoft.com/office/drawing/2014/main" id="{7927ACE0-FC14-1847-9E5C-CF6E05A6405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467476"/>
            <a:ext cx="2540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4270A35E-16D5-4246-9089-0642F063C71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0169" y="6467476"/>
            <a:ext cx="2540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211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5CF71F39-3D09-F149-B1A1-DC2A7DB4A435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DA6BD0F-ABBC-C14D-BC96-77BE126A748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998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E7E973-E761-9943-801C-DE1E51E28431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C35E9FC-F6D5-0349-BBED-EA7D7A9BC4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051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ACE534-2B3A-FA4B-B87A-8AC244117610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5B94E0-5E06-6D42-A41D-50D581B40900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252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22CDFFB5-C0BC-DE4D-9A38-E0EE75FC9E15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2AB7D4D-4E81-5B40-91F6-CF14C25F862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19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F42570F-F7E3-1F40-B6F3-59FE945D5A70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35B2FA7-4FDB-5643-811E-7991DEE50B0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89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371E9B0-C3DF-544F-BB14-A487ECCC7F43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1DD8B14-AE1E-054C-8668-93D0F0400A18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20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5C4B1CF-5E0C-5D41-A3E2-D78942339385}" type="datetimeFigureOut">
              <a:rPr lang="en-US" smtClean="0"/>
              <a:pPr>
                <a:defRPr/>
              </a:pPr>
              <a:t>1/5/21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FEF0004-A563-C64B-9FAD-6198662E1BD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650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944504B-B211-B34D-97AF-78446C71FCDD}" type="datetimeFigureOut">
              <a:rPr lang="en-US" smtClean="0"/>
              <a:pPr>
                <a:defRPr/>
              </a:pPr>
              <a:t>1/5/21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0EF7D53D-272A-624E-BE3D-99D13E2B4193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57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D8DD1E2-08AA-CA42-8F91-0BDDB7B630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l="260" t="257" r="431" b="257"/>
          <a:stretch/>
        </p:blipFill>
        <p:spPr>
          <a:xfrm>
            <a:off x="8464412" y="76328"/>
            <a:ext cx="605748" cy="60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647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creativecommons.org/licenses/by/4.0?ref=chooser-v1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18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image" Target="../media/image7.png"/><Relationship Id="rId1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Relationship Id="rId1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Title 1"/>
          <p:cNvSpPr>
            <a:spLocks noGrp="1"/>
          </p:cNvSpPr>
          <p:nvPr>
            <p:ph type="ctrTitle"/>
          </p:nvPr>
        </p:nvSpPr>
        <p:spPr>
          <a:xfrm>
            <a:off x="82317" y="1187156"/>
            <a:ext cx="8979362" cy="1881250"/>
          </a:xfrm>
        </p:spPr>
        <p:txBody>
          <a:bodyPr>
            <a:noAutofit/>
          </a:bodyPr>
          <a:lstStyle/>
          <a:p>
            <a:r>
              <a:rPr lang="en-US" sz="3600" dirty="0"/>
              <a:t>SuperMASSA training section</a:t>
            </a:r>
            <a:br>
              <a:rPr lang="en-US" sz="3400" dirty="0"/>
            </a:br>
            <a:endParaRPr lang="en-US" sz="3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6700" y="3429000"/>
            <a:ext cx="3430596" cy="952623"/>
          </a:xfrm>
        </p:spPr>
        <p:txBody>
          <a:bodyPr rtlCol="0">
            <a:noAutofit/>
          </a:bodyPr>
          <a:lstStyle/>
          <a:p>
            <a:pPr>
              <a:defRPr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Marcelo Mollinari </a:t>
            </a:r>
          </a:p>
          <a:p>
            <a:pPr fontAlgn="auto">
              <a:spcAft>
                <a:spcPts val="0"/>
              </a:spcAft>
              <a:buFont typeface="Arial"/>
              <a:buNone/>
              <a:defRPr/>
            </a:pPr>
            <a:r>
              <a:rPr lang="en-US" sz="2400" baseline="30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mmollin@ncsu.edu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841A5A-58E3-5342-83B4-E430AB1CD552}"/>
              </a:ext>
            </a:extLst>
          </p:cNvPr>
          <p:cNvSpPr txBox="1"/>
          <p:nvPr/>
        </p:nvSpPr>
        <p:spPr>
          <a:xfrm>
            <a:off x="2856701" y="6227435"/>
            <a:ext cx="3430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SCRI Workshop – January 13, 2021</a:t>
            </a:r>
          </a:p>
        </p:txBody>
      </p:sp>
      <p:pic>
        <p:nvPicPr>
          <p:cNvPr id="6" name="Picture 8">
            <a:hlinkClick r:id="rId2"/>
            <a:extLst>
              <a:ext uri="{FF2B5EF4-FFF2-40B4-BE49-F238E27FC236}">
                <a16:creationId xmlns:a16="http://schemas.microsoft.com/office/drawing/2014/main" id="{AA76CB6D-552A-B143-BA79-933F091278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752" y="6580599"/>
            <a:ext cx="2540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9">
            <a:extLst>
              <a:ext uri="{FF2B5EF4-FFF2-40B4-BE49-F238E27FC236}">
                <a16:creationId xmlns:a16="http://schemas.microsoft.com/office/drawing/2014/main" id="{18DED33A-2C53-3B4A-B8D0-74F6B1C60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7571" y="6580599"/>
            <a:ext cx="2540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09B5A3F-13C8-AE4A-B432-36B7F5879813}"/>
              </a:ext>
            </a:extLst>
          </p:cNvPr>
          <p:cNvSpPr txBox="1"/>
          <p:nvPr/>
        </p:nvSpPr>
        <p:spPr>
          <a:xfrm>
            <a:off x="6501468" y="6588378"/>
            <a:ext cx="271775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This work is licensed under </a:t>
            </a:r>
            <a:r>
              <a:rPr lang="en-US" sz="1000" dirty="0">
                <a:hlinkClick r:id="rId2"/>
              </a:rPr>
              <a:t>CC BY 4.0</a:t>
            </a:r>
            <a:endParaRPr lang="en-US" sz="1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685EB-6A52-5C4B-B6B5-63674B7F8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21607-0D73-7840-B6D7-E88FCD9F26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Introduction to the model</a:t>
            </a:r>
          </a:p>
          <a:p>
            <a:r>
              <a:rPr lang="en-US" sz="2400" dirty="0"/>
              <a:t>Ploidy estimation in a sugarcane biparental population</a:t>
            </a:r>
          </a:p>
          <a:p>
            <a:r>
              <a:rPr lang="en-US" sz="2400" dirty="0"/>
              <a:t>Genotype calling in a sweetpotato biparental population using VCF2SM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37050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F093D-9B15-3A44-AA9F-808491A4F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2675" y="384791"/>
            <a:ext cx="7886700" cy="1325563"/>
          </a:xfrm>
        </p:spPr>
        <p:txBody>
          <a:bodyPr/>
          <a:lstStyle/>
          <a:p>
            <a:r>
              <a:rPr lang="en-US"/>
              <a:t>SuperMASSA’s probabilistic graphical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2217D-8209-6644-94DC-709CF11417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413" y="1565649"/>
            <a:ext cx="8179174" cy="4647584"/>
          </a:xfrm>
        </p:spPr>
        <p:txBody>
          <a:bodyPr>
            <a:normAutofit/>
          </a:bodyPr>
          <a:lstStyle/>
          <a:p>
            <a:r>
              <a:rPr lang="en-US" sz="2000" dirty="0"/>
              <a:t>SuperMASSA is a software developed to infer ploidy levels and perform genotype calling using dosage-based molecular markers</a:t>
            </a:r>
          </a:p>
          <a:p>
            <a:r>
              <a:rPr lang="en-US" sz="2000" dirty="0"/>
              <a:t>It uses the ratio between the abundance of two allelic variants in probabilistic graphical model to compute the maximum a posteriori configuration of the network</a:t>
            </a:r>
          </a:p>
          <a:p>
            <a:r>
              <a:rPr lang="en-US" sz="2000" dirty="0"/>
              <a:t>Two sets of information</a:t>
            </a:r>
          </a:p>
          <a:p>
            <a:pPr lvl="1"/>
            <a:r>
              <a:rPr lang="en-US" sz="2000" dirty="0"/>
              <a:t>Observations</a:t>
            </a:r>
          </a:p>
          <a:p>
            <a:pPr lvl="2"/>
            <a:r>
              <a:rPr lang="en-US" sz="2000" dirty="0">
                <a:latin typeface="cmti10" panose="020B0500000000000000" pitchFamily="34" charset="0"/>
              </a:rPr>
              <a:t>D</a:t>
            </a:r>
            <a:r>
              <a:rPr lang="en-US" sz="2000" dirty="0"/>
              <a:t>: offspring’s observed data</a:t>
            </a:r>
          </a:p>
          <a:p>
            <a:pPr lvl="2"/>
            <a:r>
              <a:rPr lang="en-US" sz="2000" dirty="0">
                <a:latin typeface="cmti10" panose="020B0500000000000000" pitchFamily="34" charset="0"/>
              </a:rPr>
              <a:t>D</a:t>
            </a:r>
            <a:r>
              <a:rPr lang="en-US" sz="2000" baseline="-25000" dirty="0">
                <a:latin typeface="cmti10" panose="020B0500000000000000" pitchFamily="34" charset="0"/>
              </a:rPr>
              <a:t>1</a:t>
            </a:r>
            <a:r>
              <a:rPr lang="en-US" sz="2000" baseline="-25000" dirty="0"/>
              <a:t> </a:t>
            </a:r>
            <a:r>
              <a:rPr lang="en-US" sz="2000" dirty="0"/>
              <a:t>and </a:t>
            </a:r>
            <a:r>
              <a:rPr lang="en-US" sz="2000" dirty="0">
                <a:latin typeface="cmti10" panose="020B0500000000000000" pitchFamily="34" charset="0"/>
              </a:rPr>
              <a:t>D</a:t>
            </a:r>
            <a:r>
              <a:rPr lang="en-US" sz="2000" baseline="-25000" dirty="0">
                <a:latin typeface="cmti10" panose="020B0500000000000000" pitchFamily="34" charset="0"/>
              </a:rPr>
              <a:t>2</a:t>
            </a:r>
            <a:r>
              <a:rPr lang="en-US" sz="2000" baseline="-25000" dirty="0"/>
              <a:t> </a:t>
            </a:r>
            <a:r>
              <a:rPr lang="en-US" sz="2000" dirty="0"/>
              <a:t>: parental observed data (if available)</a:t>
            </a:r>
          </a:p>
          <a:p>
            <a:pPr lvl="2"/>
            <a:r>
              <a:rPr lang="en-US" sz="2000" dirty="0">
                <a:latin typeface="cmti10" panose="020B0500000000000000" pitchFamily="34" charset="0"/>
              </a:rPr>
              <a:t>C</a:t>
            </a:r>
            <a:r>
              <a:rPr lang="en-US" sz="2000" dirty="0"/>
              <a:t>: observed distribution of the genotypes </a:t>
            </a:r>
          </a:p>
          <a:p>
            <a:pPr lvl="1"/>
            <a:r>
              <a:rPr lang="en-US" sz="2000" dirty="0"/>
              <a:t>Theory</a:t>
            </a:r>
          </a:p>
          <a:p>
            <a:pPr lvl="2"/>
            <a:r>
              <a:rPr lang="en-US" sz="2000" dirty="0">
                <a:latin typeface="cmti10" panose="020B0500000000000000" pitchFamily="34" charset="0"/>
              </a:rPr>
              <a:t>P</a:t>
            </a:r>
            <a:r>
              <a:rPr lang="en-US" sz="2000" dirty="0"/>
              <a:t>: ploidy</a:t>
            </a:r>
          </a:p>
          <a:p>
            <a:pPr lvl="2"/>
            <a:r>
              <a:rPr lang="en-US" sz="2000" dirty="0">
                <a:latin typeface="cmti10" panose="020B0500000000000000" pitchFamily="34" charset="0"/>
              </a:rPr>
              <a:t>G</a:t>
            </a:r>
            <a:r>
              <a:rPr lang="en-US" sz="2000" dirty="0"/>
              <a:t>: genotype of all individuals</a:t>
            </a:r>
          </a:p>
          <a:p>
            <a:pPr lvl="2"/>
            <a:r>
              <a:rPr lang="en-US" sz="2000" dirty="0">
                <a:latin typeface="cmti10" panose="020B0500000000000000" pitchFamily="34" charset="0"/>
              </a:rPr>
              <a:t>T</a:t>
            </a:r>
            <a:r>
              <a:rPr lang="en-US" sz="2000" dirty="0"/>
              <a:t>: expected segregation</a:t>
            </a:r>
          </a:p>
        </p:txBody>
      </p:sp>
    </p:spTree>
    <p:extLst>
      <p:ext uri="{BB962C8B-B14F-4D97-AF65-F5344CB8AC3E}">
        <p14:creationId xmlns:p14="http://schemas.microsoft.com/office/powerpoint/2010/main" val="36107910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28971-8353-2B4C-9E98-6DB51266B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graphical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0DD591-DF9F-6446-8139-7D4254F46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731" y="1690689"/>
            <a:ext cx="7928315" cy="443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05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28971-8353-2B4C-9E98-6DB51266B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Probabilistic graphical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0AEB62-9246-534C-94B7-EEDC75F50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681" y="1403173"/>
            <a:ext cx="6068638" cy="42338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C1CD8D-4E98-A842-B3E8-7B10CE7C33B4}"/>
              </a:ext>
            </a:extLst>
          </p:cNvPr>
          <p:cNvSpPr txBox="1"/>
          <p:nvPr/>
        </p:nvSpPr>
        <p:spPr>
          <a:xfrm>
            <a:off x="1371599" y="5735586"/>
            <a:ext cx="66787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FF0000"/>
                </a:solidFill>
              </a:rPr>
              <a:t>Maximum a posteriori configuration</a:t>
            </a:r>
            <a:r>
              <a:rPr lang="en-US" dirty="0"/>
              <a:t>: It is the configuration (set of assignments) that maximizes the joint probability of the network, given the evidences (observed data)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524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84D1EA07-ABA3-0C4D-B633-450B7F4C2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2D52835-5E4A-C34B-89BF-7C74CB127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E5B41FB-ED38-EB4C-A32D-C97D7FB320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E11574E-75A9-0C4B-ADD0-60E1DFBC00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F1AF17D-7DC9-A14E-96C9-D7CF419FDB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3F8B958-C12A-094B-8E31-4478B2A29E9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8F6656A-B290-5649-9546-C8D992DCD53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E52F5D4-11C6-CC44-9B80-12812892D2D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DD42946-6430-FD49-A503-BC43F0C256A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F226C89-115A-9148-8A73-26CF2B857FF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B9E87A18-5F1B-0246-879C-07F15716AE8C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9A6B340-5D66-4A45-AE90-FF1952B9A74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FCA875D9-50BA-DC42-B5AB-040E4EB756A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DBBF1E8-1A50-1043-A085-18C1BA71F4CF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1BDA3B3-FEED-934B-8571-0D4B688C01E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262959" y="1247802"/>
            <a:ext cx="6947990" cy="512095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828971-8353-2B4C-9E98-6DB51266B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08" y="489247"/>
            <a:ext cx="7254459" cy="724873"/>
          </a:xfrm>
        </p:spPr>
        <p:txBody>
          <a:bodyPr/>
          <a:lstStyle/>
          <a:p>
            <a:r>
              <a:rPr lang="en-US" dirty="0"/>
              <a:t>Probabilistic graphical model</a:t>
            </a:r>
          </a:p>
        </p:txBody>
      </p:sp>
    </p:spTree>
    <p:extLst>
      <p:ext uri="{BB962C8B-B14F-4D97-AF65-F5344CB8AC3E}">
        <p14:creationId xmlns:p14="http://schemas.microsoft.com/office/powerpoint/2010/main" val="640371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685EB-6A52-5C4B-B6B5-63674B7F8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170" y="500062"/>
            <a:ext cx="8047990" cy="1325563"/>
          </a:xfrm>
        </p:spPr>
        <p:txBody>
          <a:bodyPr/>
          <a:lstStyle/>
          <a:p>
            <a:r>
              <a:rPr lang="en-US" sz="3600" dirty="0">
                <a:solidFill>
                  <a:srgbClr val="FF0000"/>
                </a:solidFill>
              </a:rPr>
              <a:t>Ploidy level estimation</a:t>
            </a:r>
            <a:r>
              <a:rPr lang="en-US" sz="3600" dirty="0"/>
              <a:t> in a sugarcane biparental population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4DEB8-7917-E645-9ADF-DA199FE65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006" y="3947079"/>
            <a:ext cx="3756276" cy="228554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903ED8-F4B8-5043-BA3A-C267EA47C9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7965" y="4004555"/>
            <a:ext cx="3756276" cy="21705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44AFE1F-E32E-604C-94B0-6E77872DC175}"/>
              </a:ext>
            </a:extLst>
          </p:cNvPr>
          <p:cNvSpPr/>
          <p:nvPr/>
        </p:nvSpPr>
        <p:spPr>
          <a:xfrm>
            <a:off x="421006" y="1780788"/>
            <a:ext cx="7579894" cy="1974432"/>
          </a:xfrm>
          <a:prstGeom prst="rect">
            <a:avLst/>
          </a:prstGeom>
          <a:solidFill>
            <a:srgbClr val="F6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Code: to be included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584329-FB2D-2F44-B705-2A718DE89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0771" y="1552188"/>
            <a:ext cx="430129" cy="52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692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685EB-6A52-5C4B-B6B5-63674B7F8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80" y="496887"/>
            <a:ext cx="8047990" cy="1325563"/>
          </a:xfrm>
        </p:spPr>
        <p:txBody>
          <a:bodyPr/>
          <a:lstStyle/>
          <a:p>
            <a:r>
              <a:rPr lang="en-US" sz="3600" dirty="0">
                <a:solidFill>
                  <a:srgbClr val="FF0000"/>
                </a:solidFill>
              </a:rPr>
              <a:t>Genotype calling</a:t>
            </a:r>
            <a:r>
              <a:rPr lang="en-US" sz="3600" dirty="0"/>
              <a:t> in a sweetpotato biparental population using VCF2SM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29EA00-DE34-494F-BC7F-BAED5735A847}"/>
              </a:ext>
            </a:extLst>
          </p:cNvPr>
          <p:cNvSpPr/>
          <p:nvPr/>
        </p:nvSpPr>
        <p:spPr>
          <a:xfrm>
            <a:off x="538480" y="2075428"/>
            <a:ext cx="7853680" cy="3949452"/>
          </a:xfrm>
          <a:prstGeom prst="rect">
            <a:avLst/>
          </a:prstGeom>
          <a:solidFill>
            <a:srgbClr val="F6F9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python VCF2SM.py -i ../data/</a:t>
            </a:r>
            <a:r>
              <a:rPr lang="en-US" sz="1200" dirty="0" err="1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sample_vcf</a:t>
            </a:r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/sample_ch+.</a:t>
            </a:r>
            <a:r>
              <a:rPr lang="en-US" sz="1200" dirty="0" err="1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vcf</a:t>
            </a:r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-o sample_trifida_sm_</a:t>
            </a:r>
            <a:r>
              <a:rPr lang="en-US" sz="1200" dirty="0" err="1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chr</a:t>
            </a:r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+.</a:t>
            </a:r>
            <a:r>
              <a:rPr lang="en-US" sz="1200" dirty="0" err="1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vcf</a:t>
            </a:r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--</a:t>
            </a:r>
            <a:r>
              <a:rPr lang="en-US" sz="1200" dirty="0" err="1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sF</a:t>
            </a:r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1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--</a:t>
            </a:r>
            <a:r>
              <a:rPr lang="en-US" sz="1200" dirty="0" err="1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eF</a:t>
            </a:r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3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-d 20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-D 2000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-a AD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-g BT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-1 Beauregard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-2 Tanzania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-S ~/repos/</a:t>
            </a:r>
            <a:r>
              <a:rPr lang="en-US" sz="1200" dirty="0" err="1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supermassa</a:t>
            </a:r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src</a:t>
            </a:r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US" sz="1200" dirty="0" err="1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SuperMASSA.py</a:t>
            </a:r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-I f1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-M 2:6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-f 6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-p 0.80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-n 0.75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-c 0.75 \</a:t>
            </a:r>
          </a:p>
          <a:p>
            <a:r>
              <a:rPr lang="en-US" sz="1200" dirty="0">
                <a:solidFill>
                  <a:srgbClr val="10101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-t 24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F896AF4-6398-A040-A5C1-95CAB99DC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2031" y="1825625"/>
            <a:ext cx="430129" cy="522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669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685EB-6A52-5C4B-B6B5-63674B7F8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80" y="496887"/>
            <a:ext cx="8047990" cy="1325563"/>
          </a:xfrm>
        </p:spPr>
        <p:txBody>
          <a:bodyPr/>
          <a:lstStyle/>
          <a:p>
            <a:r>
              <a:rPr lang="en-US" sz="3600" dirty="0">
                <a:solidFill>
                  <a:srgbClr val="FF0000"/>
                </a:solidFill>
              </a:rPr>
              <a:t>Genotype calling</a:t>
            </a:r>
            <a:r>
              <a:rPr lang="en-US" sz="3600" dirty="0"/>
              <a:t> in a sweetpotato biparental population using VCF2SM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2F38CA-4F70-484E-8C9E-FD02B6403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4378" y="2373381"/>
            <a:ext cx="5305700" cy="32556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4089CC-7F60-6042-B9DB-0856F87F6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480" y="2172046"/>
            <a:ext cx="3039797" cy="362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88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44160</TotalTime>
  <Words>326</Words>
  <Application>Microsoft Macintosh PowerPoint</Application>
  <PresentationFormat>On-screen Show (4:3)</PresentationFormat>
  <Paragraphs>47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cmti10</vt:lpstr>
      <vt:lpstr>Consolas</vt:lpstr>
      <vt:lpstr>Office Theme</vt:lpstr>
      <vt:lpstr>SuperMASSA training section </vt:lpstr>
      <vt:lpstr>Outline</vt:lpstr>
      <vt:lpstr>SuperMASSA’s probabilistic graphical model</vt:lpstr>
      <vt:lpstr>Probabilistic graphical model</vt:lpstr>
      <vt:lpstr>Probabilistic graphical model</vt:lpstr>
      <vt:lpstr>Probabilistic graphical model</vt:lpstr>
      <vt:lpstr>Ploidy level estimation in a sugarcane biparental population</vt:lpstr>
      <vt:lpstr>Genotype calling in a sweetpotato biparental population using VCF2SM</vt:lpstr>
      <vt:lpstr>Genotype calling in a sweetpotato biparental population using VCF2SM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Unraveling the hexaploid sweetpotato inheritance using ultra-dense multilocus mapping   </dc:title>
  <dc:creator>Marcelo Mollinari</dc:creator>
  <cp:lastModifiedBy>Marcelo Mollinari</cp:lastModifiedBy>
  <cp:revision>249</cp:revision>
  <dcterms:created xsi:type="dcterms:W3CDTF">2019-10-28T21:32:32Z</dcterms:created>
  <dcterms:modified xsi:type="dcterms:W3CDTF">2021-01-05T22:10:49Z</dcterms:modified>
</cp:coreProperties>
</file>

<file path=docProps/thumbnail.jpeg>
</file>